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4" r:id="rId10"/>
    <p:sldId id="275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62" r:id="rId19"/>
  </p:sldIdLst>
  <p:sldSz cx="12192000" cy="6858000"/>
  <p:notesSz cx="6797675" cy="9926638"/>
  <p:embeddedFontLst>
    <p:embeddedFont>
      <p:font typeface="IBM Plex Sans" pitchFamily="34" charset="0"/>
      <p:regular r:id="rId21"/>
      <p:bold r:id="rId22"/>
      <p:italic r:id="rId23"/>
      <p:boldItalic r:id="rId24"/>
    </p:embeddedFont>
    <p:embeddedFont>
      <p:font typeface="IBM Plex Sans SemiBold" pitchFamily="34" charset="0"/>
      <p:bold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51">
          <p15:clr>
            <a:srgbClr val="A4A3A4"/>
          </p15:clr>
        </p15:guide>
        <p15:guide id="4" pos="3477">
          <p15:clr>
            <a:srgbClr val="A4A3A4"/>
          </p15:clr>
        </p15:guide>
        <p15:guide id="5" orient="horz" pos="3906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366">
          <p15:clr>
            <a:srgbClr val="A4A3A4"/>
          </p15:clr>
        </p15:guide>
        <p15:guide id="8" pos="706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87rSsKRKGx3Uth7lksb1efQUw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>
        <p:scale>
          <a:sx n="100" d="100"/>
          <a:sy n="100" d="100"/>
        </p:scale>
        <p:origin x="-972" y="-240"/>
      </p:cViewPr>
      <p:guideLst>
        <p:guide orient="horz" pos="2160"/>
        <p:guide orient="horz" pos="3906"/>
        <p:guide orient="horz" pos="391"/>
        <p:guide orient="horz" pos="1366"/>
        <p:guide pos="3840"/>
        <p:guide pos="551"/>
        <p:guide pos="3477"/>
        <p:guide pos="7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021420872853985"/>
          <c:y val="0.10341227472502788"/>
          <c:w val="0.70950417335735794"/>
          <c:h val="0.789950020665897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1446921831758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0A-4858-A04D-249316D327BC}"/>
                </c:ext>
              </c:extLst>
            </c:dLbl>
            <c:dLbl>
              <c:idx val="1"/>
              <c:layout>
                <c:manualLayout>
                  <c:x val="0"/>
                  <c:y val="-3.1085191373818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0A-4858-A04D-249316D32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КПК в 1 рік</c:v>
                </c:pt>
                <c:pt idx="1">
                  <c:v>КПК в 6 років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93.9</c:v>
                </c:pt>
                <c:pt idx="1">
                  <c:v>89.6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0A-4858-A04D-249316D327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Україна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10A-4858-A04D-249316D327B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10A-4858-A04D-249316D327BC}"/>
              </c:ext>
            </c:extLst>
          </c:dPt>
          <c:dLbls>
            <c:dLbl>
              <c:idx val="0"/>
              <c:layout>
                <c:manualLayout>
                  <c:x val="2.1026624028770629E-2"/>
                  <c:y val="-5.9826764766807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83,6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10A-4858-A04D-249316D327BC}"/>
                </c:ext>
              </c:extLst>
            </c:dLbl>
            <c:dLbl>
              <c:idx val="1"/>
              <c:layout>
                <c:manualLayout>
                  <c:x val="1.0825267204595068E-2"/>
                  <c:y val="-5.441369651185291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83,4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10A-4858-A04D-249316D32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КПК в 1 рік</c:v>
                </c:pt>
                <c:pt idx="1">
                  <c:v>КПК в 6 років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83.6</c:v>
                </c:pt>
                <c:pt idx="1">
                  <c:v>83.4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10A-4858-A04D-249316D32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013888"/>
        <c:axId val="135015424"/>
        <c:axId val="0"/>
      </c:bar3DChart>
      <c:catAx>
        <c:axId val="135013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5015424"/>
        <c:crosses val="autoZero"/>
        <c:auto val="1"/>
        <c:lblAlgn val="ctr"/>
        <c:lblOffset val="100"/>
        <c:noMultiLvlLbl val="0"/>
      </c:catAx>
      <c:valAx>
        <c:axId val="135015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50138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021420872853985"/>
          <c:y val="0.10341227472502788"/>
          <c:w val="0.70950417335735794"/>
          <c:h val="0.789950020665897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1446921831758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0A-4858-A04D-249316D327BC}"/>
                </c:ext>
              </c:extLst>
            </c:dLbl>
            <c:dLbl>
              <c:idx val="1"/>
              <c:layout>
                <c:manualLayout>
                  <c:x val="0"/>
                  <c:y val="-3.1085191373818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0A-4858-A04D-249316D32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КПК в 1 рік</c:v>
                </c:pt>
                <c:pt idx="1">
                  <c:v>КПК в 6 років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97.3</c:v>
                </c:pt>
                <c:pt idx="1">
                  <c:v>90.8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0A-4858-A04D-249316D327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Україна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10A-4858-A04D-249316D327B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10A-4858-A04D-249316D327BC}"/>
              </c:ext>
            </c:extLst>
          </c:dPt>
          <c:dLbls>
            <c:dLbl>
              <c:idx val="0"/>
              <c:layout>
                <c:manualLayout>
                  <c:x val="1.2092082659683319E-2"/>
                  <c:y val="-3.54679576195115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88,5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10A-4858-A04D-249316D327BC}"/>
                </c:ext>
              </c:extLst>
            </c:dLbl>
            <c:dLbl>
              <c:idx val="1"/>
              <c:layout>
                <c:manualLayout>
                  <c:x val="1.0825267204595068E-2"/>
                  <c:y val="-4.08810258744662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86,8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10A-4858-A04D-249316D32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КПК в 1 рік</c:v>
                </c:pt>
                <c:pt idx="1">
                  <c:v>КПК в 6 років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88.5</c:v>
                </c:pt>
                <c:pt idx="1">
                  <c:v>86.8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10A-4858-A04D-249316D32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614016"/>
        <c:axId val="154632192"/>
        <c:axId val="0"/>
      </c:bar3DChart>
      <c:catAx>
        <c:axId val="154614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4632192"/>
        <c:crosses val="autoZero"/>
        <c:auto val="1"/>
        <c:lblAlgn val="ctr"/>
        <c:lblOffset val="100"/>
        <c:noMultiLvlLbl val="0"/>
      </c:catAx>
      <c:valAx>
        <c:axId val="154632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46140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021420872853985"/>
          <c:y val="0.10341227472502788"/>
          <c:w val="0.70950417335735794"/>
          <c:h val="0.789950020665897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1446921831758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0A-4858-A04D-249316D327BC}"/>
                </c:ext>
              </c:extLst>
            </c:dLbl>
            <c:dLbl>
              <c:idx val="1"/>
              <c:layout>
                <c:manualLayout>
                  <c:x val="0"/>
                  <c:y val="-3.1085191373818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0A-4858-A04D-249316D32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КПК в 1 рік</c:v>
                </c:pt>
                <c:pt idx="1">
                  <c:v>КПК в 6 років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95.9</c:v>
                </c:pt>
                <c:pt idx="1">
                  <c:v>75.7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0A-4858-A04D-249316D327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Україна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10A-4858-A04D-249316D327B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10A-4858-A04D-249316D327BC}"/>
              </c:ext>
            </c:extLst>
          </c:dPt>
          <c:dLbls>
            <c:dLbl>
              <c:idx val="0"/>
              <c:layout>
                <c:manualLayout>
                  <c:x val="1.4644808765136836E-2"/>
                  <c:y val="-3.81744917469889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74,1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10A-4858-A04D-249316D327BC}"/>
                </c:ext>
              </c:extLst>
            </c:dLbl>
            <c:dLbl>
              <c:idx val="1"/>
              <c:layout>
                <c:manualLayout>
                  <c:x val="1.2101630257321734E-2"/>
                  <c:y val="-4.35875600019435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69,1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10A-4858-A04D-249316D32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КПК в 1 рік</c:v>
                </c:pt>
                <c:pt idx="1">
                  <c:v>КПК в 6 років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74.099999999999994</c:v>
                </c:pt>
                <c:pt idx="1">
                  <c:v>69.099999999999994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10A-4858-A04D-249316D32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6830720"/>
        <c:axId val="156844800"/>
        <c:axId val="0"/>
      </c:bar3DChart>
      <c:catAx>
        <c:axId val="15683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6844800"/>
        <c:crosses val="autoZero"/>
        <c:auto val="1"/>
        <c:lblAlgn val="ctr"/>
        <c:lblOffset val="100"/>
        <c:noMultiLvlLbl val="0"/>
      </c:catAx>
      <c:valAx>
        <c:axId val="156844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68307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2911783494483589E-3"/>
                  <c:y val="-1.476326751796342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2400" b="1" dirty="0"/>
                      <a:t>13,5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4989019629092717E-2"/>
                      <c:h val="7.799926338657345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0C3A-4A95-81FD-A03788BD4B8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КПК</c:v>
                </c:pt>
                <c:pt idx="1">
                  <c:v>АКДП</c:v>
                </c:pt>
                <c:pt idx="2">
                  <c:v>АДП</c:v>
                </c:pt>
                <c:pt idx="3">
                  <c:v>АДП-М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18.5</c:v>
                </c:pt>
                <c:pt idx="1">
                  <c:v>18</c:v>
                </c:pt>
                <c:pt idx="2">
                  <c:v>13.8</c:v>
                </c:pt>
                <c:pt idx="3">
                  <c:v>89.5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3A-4A95-81FD-A03788BD4B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ОТРИМАНО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6135131756029725E-2"/>
                  <c:y val="1.732932930310443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3000" b="1" baseline="0" dirty="0"/>
                      <a:t>8,2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446200536618627"/>
                      <c:h val="0.175050059474622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0C3A-4A95-81FD-A03788BD4B8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КПК</c:v>
                </c:pt>
                <c:pt idx="1">
                  <c:v>АКДП</c:v>
                </c:pt>
                <c:pt idx="2">
                  <c:v>АДП</c:v>
                </c:pt>
                <c:pt idx="3">
                  <c:v>АДП-М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7.6</c:v>
                </c:pt>
                <c:pt idx="1">
                  <c:v>14.8</c:v>
                </c:pt>
                <c:pt idx="2">
                  <c:v>6.7</c:v>
                </c:pt>
                <c:pt idx="3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C3A-4A95-81FD-A03788BD4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328512"/>
        <c:axId val="159346688"/>
        <c:axId val="0"/>
      </c:bar3DChart>
      <c:catAx>
        <c:axId val="159328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346688"/>
        <c:crosses val="autoZero"/>
        <c:auto val="1"/>
        <c:lblAlgn val="ctr"/>
        <c:lblOffset val="100"/>
        <c:noMultiLvlLbl val="0"/>
      </c:catAx>
      <c:valAx>
        <c:axId val="159346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9328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21947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4398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915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897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f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1" y="1"/>
            <a:ext cx="6096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95251" y="1443861"/>
            <a:ext cx="6096002" cy="411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Реалізація Плану проведення «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catch-up</a:t>
            </a:r>
            <a:r>
              <a:rPr lang="uk-UA" sz="3600" b="1" i="0" u="none" strike="noStrike" cap="none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»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</a:t>
            </a:r>
            <a:r>
              <a:rPr lang="uk-UA" sz="3600" b="1" i="0" u="none" strike="noStrike" cap="none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кампанії з вакцинації проти кору в Кіровоградській області серед надавачів медичних послуг</a:t>
            </a:r>
            <a:endParaRPr sz="3600" b="1" dirty="0">
              <a:solidFill>
                <a:schemeClr val="dk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2F9315B-CECA-F614-9DD0-1A3E0E76E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55" y="27142"/>
            <a:ext cx="2733869" cy="12815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04ED56F-913E-7717-C5EF-E7E1515EE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8" y="0"/>
            <a:ext cx="6096002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AF1DA8-7A26-3284-20A6-52302882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E0422238-8E43-71FD-B9F6-F06AF1AAB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Google Shape;115;p5">
            <a:extLst>
              <a:ext uri="{FF2B5EF4-FFF2-40B4-BE49-F238E27FC236}">
                <a16:creationId xmlns:a16="http://schemas.microsoft.com/office/drawing/2014/main" xmlns="" id="{BFFEE2F4-5026-7DC5-DB0F-02AE09AC688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A604442-9975-1AEF-5E8D-F549002BA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02" y="108828"/>
            <a:ext cx="2733869" cy="1281586"/>
          </a:xfrm>
          <a:prstGeom prst="rect">
            <a:avLst/>
          </a:prstGeom>
        </p:spPr>
      </p:pic>
      <p:sp>
        <p:nvSpPr>
          <p:cNvPr id="6" name="Google Shape;117;p5">
            <a:extLst>
              <a:ext uri="{FF2B5EF4-FFF2-40B4-BE49-F238E27FC236}">
                <a16:creationId xmlns:a16="http://schemas.microsoft.com/office/drawing/2014/main" xmlns="" id="{9B47665A-CECC-6229-E85C-20FAB991B81A}"/>
              </a:ext>
            </a:extLst>
          </p:cNvPr>
          <p:cNvSpPr txBox="1"/>
          <p:nvPr/>
        </p:nvSpPr>
        <p:spPr>
          <a:xfrm>
            <a:off x="1198173" y="438511"/>
            <a:ext cx="10993827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1200" b="1" dirty="0">
                <a:solidFill>
                  <a:schemeClr val="tx1"/>
                </a:solidFill>
              </a:rPr>
              <a:t/>
            </a:r>
            <a:br>
              <a:rPr lang="uk-UA" sz="1200" b="1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/>
            </a:r>
            <a:br>
              <a:rPr lang="ru-RU" sz="1200" b="1" dirty="0">
                <a:solidFill>
                  <a:schemeClr val="tx1"/>
                </a:solidFill>
              </a:rPr>
            </a:b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 плану профілактичних щеплень за 2022р </a:t>
            </a:r>
          </a:p>
          <a:p>
            <a:pPr algn="ctr"/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Кіровоградській області та в Україні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tx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graphicFrame>
        <p:nvGraphicFramePr>
          <p:cNvPr id="7" name="Диаграмма 4">
            <a:extLst>
              <a:ext uri="{FF2B5EF4-FFF2-40B4-BE49-F238E27FC236}">
                <a16:creationId xmlns:a16="http://schemas.microsoft.com/office/drawing/2014/main" xmlns="" id="{351BB409-E9A0-0B49-2FF2-E11303E11D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2240036"/>
              </p:ext>
            </p:extLst>
          </p:nvPr>
        </p:nvGraphicFramePr>
        <p:xfrm>
          <a:off x="0" y="1946577"/>
          <a:ext cx="9950147" cy="469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350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15;p5">
            <a:extLst>
              <a:ext uri="{FF2B5EF4-FFF2-40B4-BE49-F238E27FC236}">
                <a16:creationId xmlns:a16="http://schemas.microsoft.com/office/drawing/2014/main" xmlns="" id="{48A10592-0242-CFD2-79D9-FF816BFA513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8267875" y="1029207"/>
            <a:ext cx="1116030" cy="14274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457A12-4D59-A82E-463F-A0F5FC2A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46371727-31D2-BA46-DA59-571426D4A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Google Shape;115;p5">
            <a:extLst>
              <a:ext uri="{FF2B5EF4-FFF2-40B4-BE49-F238E27FC236}">
                <a16:creationId xmlns:a16="http://schemas.microsoft.com/office/drawing/2014/main" xmlns="" id="{5182794B-328E-2F31-CBFF-0E9FE6CCE45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E3DE707-D2D3-A9C0-2225-AE8543558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02" y="108828"/>
            <a:ext cx="2733869" cy="1281586"/>
          </a:xfrm>
          <a:prstGeom prst="rect">
            <a:avLst/>
          </a:prstGeom>
        </p:spPr>
      </p:pic>
      <p:sp>
        <p:nvSpPr>
          <p:cNvPr id="6" name="Google Shape;108;p4">
            <a:extLst>
              <a:ext uri="{FF2B5EF4-FFF2-40B4-BE49-F238E27FC236}">
                <a16:creationId xmlns:a16="http://schemas.microsoft.com/office/drawing/2014/main" xmlns="" id="{260F94A5-6C7A-2116-3D91-84A559472F25}"/>
              </a:ext>
            </a:extLst>
          </p:cNvPr>
          <p:cNvSpPr txBox="1"/>
          <p:nvPr/>
        </p:nvSpPr>
        <p:spPr>
          <a:xfrm>
            <a:off x="2677125" y="294117"/>
            <a:ext cx="959623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sz="2400" b="1" dirty="0" err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Забезпеченість</a:t>
            </a:r>
            <a:r>
              <a:rPr lang="ru-RU" sz="2400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вакциною </a:t>
            </a:r>
            <a:r>
              <a:rPr lang="ru-RU" sz="2400" b="1" dirty="0" err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проти</a:t>
            </a:r>
            <a:r>
              <a:rPr lang="ru-RU" sz="2400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кору, </a:t>
            </a:r>
            <a:r>
              <a:rPr lang="ru-RU" sz="2400" b="1" dirty="0" err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епідемічного</a:t>
            </a:r>
            <a:r>
              <a:rPr lang="ru-RU" sz="2400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паротиту, краснухи (КПК) станом на 18.08.2023 року </a:t>
            </a:r>
          </a:p>
        </p:txBody>
      </p:sp>
      <p:graphicFrame>
        <p:nvGraphicFramePr>
          <p:cNvPr id="7" name="Диаграмма 2">
            <a:extLst>
              <a:ext uri="{FF2B5EF4-FFF2-40B4-BE49-F238E27FC236}">
                <a16:creationId xmlns:a16="http://schemas.microsoft.com/office/drawing/2014/main" xmlns="" id="{44548E8B-CAE4-2429-53B7-773002963D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449449"/>
              </p:ext>
            </p:extLst>
          </p:nvPr>
        </p:nvGraphicFramePr>
        <p:xfrm>
          <a:off x="756838" y="975360"/>
          <a:ext cx="11333561" cy="549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Google Shape;122;p6">
            <a:extLst>
              <a:ext uri="{FF2B5EF4-FFF2-40B4-BE49-F238E27FC236}">
                <a16:creationId xmlns:a16="http://schemas.microsoft.com/office/drawing/2014/main" xmlns="" id="{E5DB3AF4-4F8D-1B8D-35CE-2518AB906368}"/>
              </a:ext>
            </a:extLst>
          </p:cNvPr>
          <p:cNvSpPr txBox="1"/>
          <p:nvPr/>
        </p:nvSpPr>
        <p:spPr>
          <a:xfrm>
            <a:off x="1976444" y="1373822"/>
            <a:ext cx="276827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Залишок КПК вакцини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на </a:t>
            </a:r>
            <a:r>
              <a:rPr lang="uk-UA" sz="2400" b="1" dirty="0">
                <a:latin typeface="IBM Plex Sans"/>
                <a:ea typeface="IBM Plex Sans"/>
                <a:cs typeface="IBM Plex Sans"/>
                <a:sym typeface="IBM Plex Sans"/>
              </a:rPr>
              <a:t>18</a:t>
            </a:r>
            <a:r>
              <a:rPr lang="uk-UA" sz="24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.08.2023 р.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становить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latin typeface="IBM Plex Sans"/>
                <a:ea typeface="IBM Plex Sans"/>
                <a:cs typeface="IBM Plex Sans"/>
                <a:sym typeface="IBM Plex Sans"/>
              </a:rPr>
              <a:t>8 576</a:t>
            </a:r>
            <a:r>
              <a:rPr lang="uk-UA" sz="24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доз.</a:t>
            </a:r>
          </a:p>
        </p:txBody>
      </p:sp>
      <p:pic>
        <p:nvPicPr>
          <p:cNvPr id="10" name="Google Shape;115;p5">
            <a:extLst>
              <a:ext uri="{FF2B5EF4-FFF2-40B4-BE49-F238E27FC236}">
                <a16:creationId xmlns:a16="http://schemas.microsoft.com/office/drawing/2014/main" xmlns="" id="{E9122DF6-5FDB-A8DC-A983-DB099AF0740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31360" y="2300923"/>
            <a:ext cx="5863770" cy="453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79D178A-A8B7-D14C-4BDC-77BD3C38E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360" y="1218185"/>
            <a:ext cx="7371409" cy="505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84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FB9D74-B845-147B-AB1A-7A8AD91A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637E562C-2CE3-C048-D152-C97B696844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Google Shape;115;p5">
            <a:extLst>
              <a:ext uri="{FF2B5EF4-FFF2-40B4-BE49-F238E27FC236}">
                <a16:creationId xmlns:a16="http://schemas.microsoft.com/office/drawing/2014/main" xmlns="" id="{2A57EAB8-29CE-1844-14AD-0E3C1497EEF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780758-C341-C493-BFF8-165AEBF8A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02" y="108828"/>
            <a:ext cx="2733869" cy="1281586"/>
          </a:xfrm>
          <a:prstGeom prst="rect">
            <a:avLst/>
          </a:prstGeom>
        </p:spPr>
      </p:pic>
      <p:sp>
        <p:nvSpPr>
          <p:cNvPr id="6" name="Google Shape;122;p6">
            <a:extLst>
              <a:ext uri="{FF2B5EF4-FFF2-40B4-BE49-F238E27FC236}">
                <a16:creationId xmlns:a16="http://schemas.microsoft.com/office/drawing/2014/main" xmlns="" id="{F8C54413-CB57-1C25-C754-EC47EEF13963}"/>
              </a:ext>
            </a:extLst>
          </p:cNvPr>
          <p:cNvSpPr txBox="1"/>
          <p:nvPr/>
        </p:nvSpPr>
        <p:spPr>
          <a:xfrm>
            <a:off x="559837" y="1148012"/>
            <a:ext cx="6756212" cy="540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➡ Пошук цільової групи.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-UA" sz="2300" b="1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➡ З метою унеможливлення ускладнення </a:t>
            </a:r>
            <a:r>
              <a:rPr lang="uk-UA" sz="2300" b="1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епідситуації</a:t>
            </a:r>
            <a:r>
              <a:rPr lang="uk-UA" sz="23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з кору в області проведено картографування дітей до 18 років на необхідність щеплень проти кору із урахуванням внутрішньо переміщених осіб.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-UA" sz="2300" b="1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➡</a:t>
            </a:r>
            <a:r>
              <a:rPr lang="uk-UA" sz="2300" b="1" dirty="0">
                <a:latin typeface="IBM Plex Sans"/>
                <a:ea typeface="IBM Plex Sans"/>
                <a:cs typeface="IBM Plex Sans"/>
                <a:sym typeface="IBM Plex Sans"/>
              </a:rPr>
              <a:t> За рекомендацією МОЗ України в березні та квітні поточного року за участю працівників закладів освіти та надавачів медичних послуг з імунізації проведено верифікації </a:t>
            </a:r>
            <a:r>
              <a:rPr lang="uk-UA" sz="2300" b="1" dirty="0" err="1">
                <a:latin typeface="IBM Plex Sans"/>
                <a:ea typeface="IBM Plex Sans"/>
                <a:cs typeface="IBM Plex Sans"/>
                <a:sym typeface="IBM Plex Sans"/>
              </a:rPr>
              <a:t>вакцинального</a:t>
            </a:r>
            <a:r>
              <a:rPr lang="uk-UA" sz="2300" b="1" dirty="0">
                <a:latin typeface="IBM Plex Sans"/>
                <a:ea typeface="IBM Plex Sans"/>
                <a:cs typeface="IBM Plex Sans"/>
                <a:sym typeface="IBM Plex Sans"/>
              </a:rPr>
              <a:t> статусу з метою </a:t>
            </a:r>
            <a:r>
              <a:rPr lang="uk-UA" sz="2300" b="1" dirty="0" err="1">
                <a:latin typeface="IBM Plex Sans"/>
                <a:ea typeface="IBM Plex Sans"/>
                <a:cs typeface="IBM Plex Sans"/>
                <a:sym typeface="IBM Plex Sans"/>
              </a:rPr>
              <a:t>мікропланування</a:t>
            </a:r>
            <a:r>
              <a:rPr lang="uk-UA" sz="2300" b="1" dirty="0">
                <a:latin typeface="IBM Plex Sans"/>
                <a:ea typeface="IBM Plex Sans"/>
                <a:cs typeface="IBM Plex Sans"/>
                <a:sym typeface="IBM Plex Sans"/>
              </a:rPr>
              <a:t> підлеглих на щеплення проти кору дітей до 18 років.</a:t>
            </a:r>
            <a:endParaRPr lang="uk-UA" sz="2300" b="1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79D6D0-5616-3D30-10FE-4423A3204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049" y="343153"/>
            <a:ext cx="4456851" cy="41706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4002828-C3C0-71F8-0BB1-C80922261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049" y="3131239"/>
            <a:ext cx="4456850" cy="336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9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A5C1CE-CC82-2298-2526-2111A46D7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A7B40D19-D96D-B680-69D5-5F3E4195E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Google Shape;115;p5">
            <a:extLst>
              <a:ext uri="{FF2B5EF4-FFF2-40B4-BE49-F238E27FC236}">
                <a16:creationId xmlns:a16="http://schemas.microsoft.com/office/drawing/2014/main" xmlns="" id="{6601AC0D-E7C5-B9DE-662A-D73A0235694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80203E-6023-953E-16B9-EC0B43E4A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02" y="108828"/>
            <a:ext cx="2733869" cy="1281586"/>
          </a:xfrm>
          <a:prstGeom prst="rect">
            <a:avLst/>
          </a:prstGeom>
        </p:spPr>
      </p:pic>
      <p:sp>
        <p:nvSpPr>
          <p:cNvPr id="6" name="Google Shape;122;p6">
            <a:extLst>
              <a:ext uri="{FF2B5EF4-FFF2-40B4-BE49-F238E27FC236}">
                <a16:creationId xmlns:a16="http://schemas.microsoft.com/office/drawing/2014/main" xmlns="" id="{3D5E231F-E0B8-6748-8D5B-364869EE6FDA}"/>
              </a:ext>
            </a:extLst>
          </p:cNvPr>
          <p:cNvSpPr txBox="1"/>
          <p:nvPr/>
        </p:nvSpPr>
        <p:spPr>
          <a:xfrm>
            <a:off x="2947436" y="365125"/>
            <a:ext cx="11053044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    </a:t>
            </a:r>
            <a:r>
              <a:rPr lang="uk-UA" sz="28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У області з 17.07.2023 р.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            розпочалася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      </a:t>
            </a:r>
            <a:r>
              <a:rPr lang="en-US" sz="28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catch-up</a:t>
            </a:r>
            <a:r>
              <a:rPr lang="uk-UA" sz="28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кампанія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latin typeface="IBM Plex Sans"/>
                <a:ea typeface="IBM Plex Sans"/>
                <a:cs typeface="IBM Plex Sans"/>
                <a:sym typeface="IBM Plex Sans"/>
              </a:rPr>
              <a:t>            проти кору</a:t>
            </a:r>
            <a:endParaRPr lang="uk-UA" sz="2800" b="1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-UA" sz="2300" b="1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2951ED2-A2ED-9D67-BC05-B576B679D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588" y="416443"/>
            <a:ext cx="4106500" cy="6162157"/>
          </a:xfrm>
          <a:prstGeom prst="rect">
            <a:avLst/>
          </a:prstGeom>
        </p:spPr>
      </p:pic>
      <p:sp>
        <p:nvSpPr>
          <p:cNvPr id="11" name="Google Shape;122;p6">
            <a:extLst>
              <a:ext uri="{FF2B5EF4-FFF2-40B4-BE49-F238E27FC236}">
                <a16:creationId xmlns:a16="http://schemas.microsoft.com/office/drawing/2014/main" xmlns="" id="{C5F00BA5-5F98-E02E-A789-4FA5010020F4}"/>
              </a:ext>
            </a:extLst>
          </p:cNvPr>
          <p:cNvSpPr txBox="1"/>
          <p:nvPr/>
        </p:nvSpPr>
        <p:spPr>
          <a:xfrm>
            <a:off x="330912" y="2900034"/>
            <a:ext cx="6756212" cy="256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 b="1" dirty="0">
                <a:latin typeface="IBM Plex Sans"/>
                <a:ea typeface="IBM Plex Sans"/>
                <a:cs typeface="IBM Plex Sans"/>
                <a:sym typeface="IBM Plex Sans"/>
              </a:rPr>
              <a:t>Підлягає «наздоганяючій» вакцинації дітей: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➡ </a:t>
            </a:r>
            <a:r>
              <a:rPr lang="uk-UA" sz="2300" b="1" dirty="0">
                <a:latin typeface="IBM Plex Sans"/>
                <a:ea typeface="IBM Plex Sans"/>
                <a:cs typeface="IBM Plex Sans"/>
                <a:sym typeface="IBM Plex Sans"/>
              </a:rPr>
              <a:t>віком до 17 років: 1 доза – 5874;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➡ віком від 7 до 17 років</a:t>
            </a:r>
            <a:r>
              <a:rPr lang="uk-UA" sz="2300" b="1" dirty="0">
                <a:latin typeface="IBM Plex Sans"/>
                <a:ea typeface="IBM Plex Sans"/>
                <a:cs typeface="IBM Plex Sans"/>
                <a:sym typeface="IBM Plex Sans"/>
              </a:rPr>
              <a:t>: 2 доза – 4078.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-UA" sz="2300" b="1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 b="1" dirty="0">
                <a:latin typeface="IBM Plex Sans"/>
                <a:ea typeface="IBM Plex Sans"/>
                <a:cs typeface="IBM Plex Sans"/>
                <a:sym typeface="IBM Plex Sans"/>
              </a:rPr>
              <a:t>З початку кампанії отримали щеплення 2095 дітей.</a:t>
            </a:r>
            <a:endParaRPr lang="uk-UA" sz="2300" b="1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-UA" sz="2300" b="1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2759525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C810D7-D6BD-B663-0731-AB855EE15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CF4718C4-BEC2-1333-BB8A-C8D7F5ED69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Google Shape;115;p5">
            <a:extLst>
              <a:ext uri="{FF2B5EF4-FFF2-40B4-BE49-F238E27FC236}">
                <a16:creationId xmlns:a16="http://schemas.microsoft.com/office/drawing/2014/main" xmlns="" id="{0A66E244-6DF9-A24B-079D-01DE2C7EA2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9;p3">
            <a:extLst>
              <a:ext uri="{FF2B5EF4-FFF2-40B4-BE49-F238E27FC236}">
                <a16:creationId xmlns:a16="http://schemas.microsoft.com/office/drawing/2014/main" xmlns="" id="{0D9E6BEA-9B3D-A681-F964-BD79BA7D8BF2}"/>
              </a:ext>
            </a:extLst>
          </p:cNvPr>
          <p:cNvSpPr txBox="1"/>
          <p:nvPr/>
        </p:nvSpPr>
        <p:spPr>
          <a:xfrm>
            <a:off x="2293777" y="569087"/>
            <a:ext cx="914399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осіб, з числа запрошених, яким не проведено щеплення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період 12.08.-18.08.2023</a:t>
            </a:r>
            <a:endParaRPr lang="ru-RU" sz="3600" b="1" dirty="0">
              <a:solidFill>
                <a:schemeClr val="dk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E226326-3C53-2EA1-73C7-792CEBFC2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035" y="-26036"/>
            <a:ext cx="2733869" cy="1281586"/>
          </a:xfrm>
          <a:prstGeom prst="rect">
            <a:avLst/>
          </a:prstGeom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B7BF16CA-FF06-61DB-4184-80BCAA103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805" y="1681478"/>
            <a:ext cx="1388434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4800" b="1" dirty="0">
                <a:solidFill>
                  <a:schemeClr val="tx1"/>
                </a:solidFill>
                <a:latin typeface="Calibri" pitchFamily="34" charset="0"/>
              </a:rPr>
              <a:t>741</a:t>
            </a:r>
            <a:endParaRPr lang="ru-RU" sz="4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AutoShape 24">
            <a:extLst>
              <a:ext uri="{FF2B5EF4-FFF2-40B4-BE49-F238E27FC236}">
                <a16:creationId xmlns:a16="http://schemas.microsoft.com/office/drawing/2014/main" xmlns="" id="{4B1ECC99-E606-6564-DA56-640D6BFE2EC1}"/>
              </a:ext>
            </a:extLst>
          </p:cNvPr>
          <p:cNvSpPr>
            <a:spLocks noChangeArrowheads="1"/>
          </p:cNvSpPr>
          <p:nvPr/>
        </p:nvSpPr>
        <p:spPr bwMode="auto">
          <a:xfrm rot="3393395">
            <a:off x="4166948" y="2089085"/>
            <a:ext cx="280987" cy="1771650"/>
          </a:xfrm>
          <a:prstGeom prst="downArrow">
            <a:avLst>
              <a:gd name="adj1" fmla="val 50000"/>
              <a:gd name="adj2" fmla="val 15762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ru-RU" altLang="uk-UA" sz="900"/>
          </a:p>
        </p:txBody>
      </p:sp>
      <p:sp>
        <p:nvSpPr>
          <p:cNvPr id="9" name="AutoShape 24">
            <a:extLst>
              <a:ext uri="{FF2B5EF4-FFF2-40B4-BE49-F238E27FC236}">
                <a16:creationId xmlns:a16="http://schemas.microsoft.com/office/drawing/2014/main" xmlns="" id="{628CF888-8FD7-F150-86D6-A7D87121FE0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440472">
            <a:off x="4596986" y="3028144"/>
            <a:ext cx="258283" cy="2668876"/>
          </a:xfrm>
          <a:prstGeom prst="downArrow">
            <a:avLst>
              <a:gd name="adj1" fmla="val 50000"/>
              <a:gd name="adj2" fmla="val 51341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ru-RU" altLang="uk-UA" sz="900"/>
          </a:p>
        </p:txBody>
      </p:sp>
      <p:sp>
        <p:nvSpPr>
          <p:cNvPr id="10" name="AutoShape 23">
            <a:extLst>
              <a:ext uri="{FF2B5EF4-FFF2-40B4-BE49-F238E27FC236}">
                <a16:creationId xmlns:a16="http://schemas.microsoft.com/office/drawing/2014/main" xmlns="" id="{01E906FE-D487-8B9F-F6DF-61858D1B3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8247" y="2816042"/>
            <a:ext cx="485775" cy="1293951"/>
          </a:xfrm>
          <a:prstGeom prst="downArrow">
            <a:avLst>
              <a:gd name="adj1" fmla="val 50000"/>
              <a:gd name="adj2" fmla="val 40768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ru-RU" altLang="uk-UA" sz="900"/>
          </a:p>
        </p:txBody>
      </p:sp>
      <p:sp>
        <p:nvSpPr>
          <p:cNvPr id="11" name="AutoShape 19">
            <a:extLst>
              <a:ext uri="{FF2B5EF4-FFF2-40B4-BE49-F238E27FC236}">
                <a16:creationId xmlns:a16="http://schemas.microsoft.com/office/drawing/2014/main" xmlns="" id="{8C489271-7FBF-AF66-E8B5-B9E700175791}"/>
              </a:ext>
            </a:extLst>
          </p:cNvPr>
          <p:cNvSpPr>
            <a:spLocks noChangeArrowheads="1"/>
          </p:cNvSpPr>
          <p:nvPr/>
        </p:nvSpPr>
        <p:spPr bwMode="auto">
          <a:xfrm rot="18746526">
            <a:off x="7681783" y="2789880"/>
            <a:ext cx="292477" cy="2791740"/>
          </a:xfrm>
          <a:prstGeom prst="downArrow">
            <a:avLst>
              <a:gd name="adj1" fmla="val 50000"/>
              <a:gd name="adj2" fmla="val 519565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ru-RU" altLang="uk-UA" sz="900"/>
          </a:p>
        </p:txBody>
      </p:sp>
      <p:sp>
        <p:nvSpPr>
          <p:cNvPr id="12" name="AutoShape 19">
            <a:extLst>
              <a:ext uri="{FF2B5EF4-FFF2-40B4-BE49-F238E27FC236}">
                <a16:creationId xmlns:a16="http://schemas.microsoft.com/office/drawing/2014/main" xmlns="" id="{805BEDDC-9D50-48F4-543B-AFECCF474B27}"/>
              </a:ext>
            </a:extLst>
          </p:cNvPr>
          <p:cNvSpPr>
            <a:spLocks noChangeArrowheads="1"/>
          </p:cNvSpPr>
          <p:nvPr/>
        </p:nvSpPr>
        <p:spPr bwMode="auto">
          <a:xfrm rot="17601414">
            <a:off x="7720221" y="2097097"/>
            <a:ext cx="311150" cy="1665288"/>
          </a:xfrm>
          <a:prstGeom prst="downArrow">
            <a:avLst>
              <a:gd name="adj1" fmla="val 50000"/>
              <a:gd name="adj2" fmla="val 137072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ru-RU" altLang="uk-UA" sz="900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xmlns="" id="{222AF035-21AE-E7C9-E9CC-23E5F9360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87" y="3437117"/>
            <a:ext cx="3564868" cy="80021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300" b="1" dirty="0">
                <a:solidFill>
                  <a:schemeClr val="tx1"/>
                </a:solidFill>
                <a:latin typeface="Calibri" pitchFamily="34" charset="0"/>
              </a:rPr>
              <a:t>Абсолютні медичні протипоказання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xmlns="" id="{EB04330A-B103-BE91-BF3B-87EDE0F66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968" y="5378967"/>
            <a:ext cx="4413955" cy="80021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300" b="1" dirty="0">
                <a:solidFill>
                  <a:schemeClr val="tx1"/>
                </a:solidFill>
                <a:latin typeface="Calibri" pitchFamily="34" charset="0"/>
              </a:rPr>
              <a:t>Перебування за межами </a:t>
            </a:r>
          </a:p>
          <a:p>
            <a:pPr>
              <a:defRPr/>
            </a:pPr>
            <a:r>
              <a:rPr lang="uk-UA" sz="2300" b="1" dirty="0">
                <a:solidFill>
                  <a:schemeClr val="tx1"/>
                </a:solidFill>
                <a:latin typeface="Calibri" pitchFamily="34" charset="0"/>
              </a:rPr>
              <a:t>                 держави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xmlns="" id="{BAFD30AE-1A70-49F7-58FA-FC2AE5971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729" y="4761023"/>
            <a:ext cx="1388434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4800" b="1" dirty="0">
                <a:solidFill>
                  <a:schemeClr val="tx1"/>
                </a:solidFill>
                <a:latin typeface="Calibri" pitchFamily="34" charset="0"/>
              </a:rPr>
              <a:t>276</a:t>
            </a:r>
            <a:endParaRPr lang="ru-RU" sz="4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xmlns="" id="{F64006AA-8E12-C8D8-F90C-3647D1370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8019" y="4429919"/>
            <a:ext cx="1388434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4800" b="1" dirty="0">
                <a:solidFill>
                  <a:schemeClr val="tx1"/>
                </a:solidFill>
                <a:latin typeface="Calibri" pitchFamily="34" charset="0"/>
              </a:rPr>
              <a:t>48</a:t>
            </a:r>
            <a:endParaRPr lang="ru-RU" sz="4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xmlns="" id="{969C9957-4495-67C6-3202-8D676B3DD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411" y="2293005"/>
            <a:ext cx="1388434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4800" b="1" dirty="0">
                <a:solidFill>
                  <a:schemeClr val="tx1"/>
                </a:solidFill>
                <a:latin typeface="Calibri" pitchFamily="34" charset="0"/>
              </a:rPr>
              <a:t>296</a:t>
            </a:r>
            <a:endParaRPr lang="ru-RU" sz="4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xmlns="" id="{953E645A-270C-B4DE-4B83-E40446D9C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494" y="5378967"/>
            <a:ext cx="3564868" cy="4462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300" b="1" dirty="0">
                <a:solidFill>
                  <a:schemeClr val="tx1"/>
                </a:solidFill>
                <a:latin typeface="Calibri" pitchFamily="34" charset="0"/>
              </a:rPr>
              <a:t>Недовіра до вакцинації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xmlns="" id="{490B8110-F874-23B8-4DCE-FE0FA1A6A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3168" y="5349875"/>
            <a:ext cx="3564868" cy="4462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300" b="1" dirty="0">
                <a:solidFill>
                  <a:schemeClr val="tx1"/>
                </a:solidFill>
                <a:latin typeface="Calibri" pitchFamily="34" charset="0"/>
              </a:rPr>
              <a:t>Релігійні переконання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xmlns="" id="{86294D65-52EB-7383-0BC8-4CB82B838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6456" y="3132771"/>
            <a:ext cx="3564868" cy="4462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300" b="1" dirty="0">
                <a:solidFill>
                  <a:schemeClr val="tx1"/>
                </a:solidFill>
                <a:latin typeface="Calibri" pitchFamily="34" charset="0"/>
              </a:rPr>
              <a:t>Інше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xmlns="" id="{541C2E97-ECFF-8773-9E70-5EC368C9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7299" y="2725003"/>
            <a:ext cx="1388434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4800" b="1" dirty="0">
                <a:solidFill>
                  <a:schemeClr val="tx1"/>
                </a:solidFill>
                <a:latin typeface="Calibri" pitchFamily="34" charset="0"/>
              </a:rPr>
              <a:t>23</a:t>
            </a:r>
            <a:endParaRPr lang="ru-RU" sz="4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xmlns="" id="{1413DF01-C888-9CE3-1CF1-72E8B17EB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14" y="4721452"/>
            <a:ext cx="1388434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4800" b="1" dirty="0">
                <a:solidFill>
                  <a:schemeClr val="tx1"/>
                </a:solidFill>
                <a:latin typeface="Calibri" pitchFamily="34" charset="0"/>
              </a:rPr>
              <a:t>98</a:t>
            </a:r>
          </a:p>
          <a:p>
            <a:pPr>
              <a:defRPr/>
            </a:pPr>
            <a:endParaRPr lang="ru-RU" sz="48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15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49298" y="0"/>
            <a:ext cx="1244129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C66515C-F6B8-A491-B239-5131AA771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9298" y="0"/>
            <a:ext cx="2733869" cy="12815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3B8F22-A72C-496D-8BA9-1A088E1BFE8C}"/>
              </a:ext>
            </a:extLst>
          </p:cNvPr>
          <p:cNvSpPr txBox="1"/>
          <p:nvPr/>
        </p:nvSpPr>
        <p:spPr>
          <a:xfrm>
            <a:off x="4514849" y="162208"/>
            <a:ext cx="7486651" cy="6629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uk-UA" sz="2300" b="1" dirty="0">
                <a:solidFill>
                  <a:prstClr val="black"/>
                </a:solidFill>
                <a:latin typeface="IBM Plex Sans" panose="020B0503050203000203" pitchFamily="34" charset="0"/>
              </a:rPr>
              <a:t>Виклики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2300" b="1" dirty="0">
                <a:solidFill>
                  <a:prstClr val="black"/>
                </a:solidFill>
                <a:latin typeface="IBM Plex Sans" panose="020B0503050203000203" pitchFamily="34" charset="0"/>
              </a:rPr>
              <a:t>Велика міграція населення (в область за період військового стану прибуло 190 тис. внутрішньо переміщених осіб, з них залишились для проживання 90 тис. осіб, з яких 24 тис. дітей), які не всі мають відомості про імунний статус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2300" b="1" dirty="0">
                <a:solidFill>
                  <a:prstClr val="black"/>
                </a:solidFill>
                <a:latin typeface="IBM Plex Sans" panose="020B0503050203000203" pitchFamily="34" charset="0"/>
              </a:rPr>
              <a:t>Паніка (психічний стан людини)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2300" b="1" dirty="0">
                <a:solidFill>
                  <a:prstClr val="black"/>
                </a:solidFill>
                <a:latin typeface="IBM Plex Sans" panose="020B0503050203000203" pitchFamily="34" charset="0"/>
              </a:rPr>
              <a:t>Повітряні тривоги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2300" b="1" dirty="0">
                <a:solidFill>
                  <a:prstClr val="black"/>
                </a:solidFill>
                <a:latin typeface="IBM Plex Sans" panose="020B0503050203000203" pitchFamily="34" charset="0"/>
              </a:rPr>
              <a:t>Стресовий стан значної кількості людей, особливо дітей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2300" b="1" dirty="0">
                <a:solidFill>
                  <a:prstClr val="black"/>
                </a:solidFill>
                <a:latin typeface="IBM Plex Sans" panose="020B0503050203000203" pitchFamily="34" charset="0"/>
              </a:rPr>
              <a:t>Руйнування енергетичної системи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2300" b="1" dirty="0">
                <a:solidFill>
                  <a:prstClr val="black"/>
                </a:solidFill>
                <a:latin typeface="IBM Plex Sans" panose="020B0503050203000203" pitchFamily="34" charset="0"/>
              </a:rPr>
              <a:t>Забезпечити повторну верифікацію статусу дітей, які зараховані до закладів освіти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2300" b="1" dirty="0">
                <a:solidFill>
                  <a:prstClr val="black"/>
                </a:solidFill>
                <a:latin typeface="IBM Plex Sans" panose="020B0503050203000203" pitchFamily="34" charset="0"/>
              </a:rPr>
              <a:t>Проводити цільову роботу з </a:t>
            </a:r>
            <a:r>
              <a:rPr lang="uk-UA" sz="2300" b="1" dirty="0" err="1">
                <a:solidFill>
                  <a:prstClr val="black"/>
                </a:solidFill>
                <a:latin typeface="IBM Plex Sans" panose="020B0503050203000203" pitchFamily="34" charset="0"/>
              </a:rPr>
              <a:t>кагортами</a:t>
            </a:r>
            <a:r>
              <a:rPr lang="uk-UA" sz="2300" b="1" dirty="0">
                <a:solidFill>
                  <a:prstClr val="black"/>
                </a:solidFill>
                <a:latin typeface="IBM Plex Sans" panose="020B0503050203000203" pitchFamily="34" charset="0"/>
              </a:rPr>
              <a:t> відмовників від вакцинації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2300" b="1" dirty="0">
                <a:solidFill>
                  <a:prstClr val="black"/>
                </a:solidFill>
                <a:latin typeface="IBM Plex Sans" panose="020B0503050203000203" pitchFamily="34" charset="0"/>
              </a:rPr>
              <a:t>Своєчасне та якісне внесення даних про щеплення в систему ЕСОЗ</a:t>
            </a:r>
            <a:endParaRPr lang="uk-UA" sz="2300" b="1" dirty="0">
              <a:latin typeface="IBM Plex Sans" panose="020B0503050203000203" pitchFamily="34" charset="0"/>
            </a:endParaRPr>
          </a:p>
        </p:txBody>
      </p:sp>
      <p:pic>
        <p:nvPicPr>
          <p:cNvPr id="8" name="Picture 4" descr="C:\Users\Админ\Desktop\Вакцинація\ЗМІ\293741086_580735960289081_6920021729593767290_n.jpg">
            <a:extLst>
              <a:ext uri="{FF2B5EF4-FFF2-40B4-BE49-F238E27FC236}">
                <a16:creationId xmlns:a16="http://schemas.microsoft.com/office/drawing/2014/main" xmlns="" id="{A2EF0FD6-E365-4D9C-B465-C9FCD4E07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1281587"/>
            <a:ext cx="4381499" cy="51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615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/>
          <p:nvPr/>
        </p:nvSpPr>
        <p:spPr>
          <a:xfrm>
            <a:off x="381000" y="1174759"/>
            <a:ext cx="11430000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300" b="1" dirty="0">
                <a:latin typeface="IBM Plex Sans" panose="020B0503050203000203" pitchFamily="34" charset="0"/>
              </a:rPr>
              <a:t>Забезпечення епідемічного благополуччя з рутинних інфекцій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300" b="1" dirty="0">
                <a:latin typeface="IBM Plex Sans" panose="020B0503050203000203" pitchFamily="34" charset="0"/>
              </a:rPr>
              <a:t>Мета - досягнення показників обсягів профілактичних щеплень, які забезпечують колективний імунітет: </a:t>
            </a:r>
          </a:p>
          <a:p>
            <a:pPr algn="just"/>
            <a:r>
              <a:rPr lang="uk-UA" sz="2300" b="1" dirty="0">
                <a:latin typeface="IBM Plex Sans" panose="020B0503050203000203" pitchFamily="34" charset="0"/>
              </a:rPr>
              <a:t>		Кір, краснуха, епідемічний паротит – 95%;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300" b="1" dirty="0">
                <a:latin typeface="IBM Plex Sans" panose="020B0503050203000203" pitchFamily="34" charset="0"/>
              </a:rPr>
              <a:t>Захист населення від важких, </a:t>
            </a:r>
            <a:r>
              <a:rPr lang="uk-UA" sz="2300" b="1" dirty="0" err="1">
                <a:latin typeface="IBM Plex Sans" panose="020B0503050203000203" pitchFamily="34" charset="0"/>
              </a:rPr>
              <a:t>інвалідизуючих</a:t>
            </a:r>
            <a:r>
              <a:rPr lang="uk-UA" sz="2300" b="1" dirty="0">
                <a:latin typeface="IBM Plex Sans" panose="020B0503050203000203" pitchFamily="34" charset="0"/>
              </a:rPr>
              <a:t> і смертельних захворювань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300" b="1" dirty="0">
                <a:latin typeface="IBM Plex Sans" panose="020B0503050203000203" pitchFamily="34" charset="0"/>
              </a:rPr>
              <a:t>Підтримка ВООЗ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300" b="1" dirty="0">
                <a:latin typeface="IBM Plex Sans" panose="020B0503050203000203" pitchFamily="34" charset="0"/>
              </a:rPr>
              <a:t>Виїзні мобільні сесії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300" b="1" dirty="0">
                <a:latin typeface="IBM Plex Sans" panose="020B0503050203000203" pitchFamily="34" charset="0"/>
              </a:rPr>
              <a:t>Позитивне ставлення до вакцинації батьків та високий рівень їх довіри до медичних працівників як джерела відповідної інформації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300" b="1" dirty="0">
                <a:latin typeface="IBM Plex Sans" panose="020B0503050203000203" pitchFamily="34" charset="0"/>
              </a:rPr>
              <a:t>Аргументовані комунікаційні заходи з боку медичних працівників для підвищення прихильності населення до імунізації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300" b="1" dirty="0">
                <a:latin typeface="IBM Plex Sans" panose="020B0503050203000203" pitchFamily="34" charset="0"/>
              </a:rPr>
              <a:t>Наявність документального підтвердження щеплень в системі ЕСОЗ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300" b="1" dirty="0">
                <a:latin typeface="IBM Plex Sans" panose="020B0503050203000203" pitchFamily="34" charset="0"/>
              </a:rPr>
              <a:t>Встановлений зворотній зв’язок координатора, логіста та медпрацівників КНП «ЦПМСД», </a:t>
            </a:r>
            <a:r>
              <a:rPr lang="uk-UA" sz="2300" b="1" dirty="0" err="1">
                <a:latin typeface="IBM Plex Sans" panose="020B0503050203000203" pitchFamily="34" charset="0"/>
              </a:rPr>
              <a:t>ФОПів</a:t>
            </a:r>
            <a:r>
              <a:rPr lang="uk-UA" sz="2300" b="1" dirty="0">
                <a:latin typeface="IBM Plex Sans" panose="020B0503050203000203" pitchFamily="34" charset="0"/>
              </a:rPr>
              <a:t>  через контактний телефон і електронну пошту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1" dirty="0">
              <a:solidFill>
                <a:schemeClr val="lt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2689776" y="259878"/>
            <a:ext cx="630493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chemeClr val="tx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Позитивні тенденції</a:t>
            </a:r>
            <a:endParaRPr sz="2800" b="1" dirty="0">
              <a:solidFill>
                <a:schemeClr val="tx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C66515C-F6B8-A491-B239-5131AA771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523" y="-157797"/>
            <a:ext cx="2733869" cy="128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18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/>
          <p:nvPr/>
        </p:nvSpPr>
        <p:spPr>
          <a:xfrm>
            <a:off x="480315" y="1589169"/>
            <a:ext cx="4084712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FontTx/>
              <a:buChar char="-"/>
            </a:pPr>
            <a:r>
              <a:rPr lang="ru-RU" sz="2000" b="1" dirty="0">
                <a:effectLst/>
                <a:latin typeface="+mj-lt"/>
              </a:rPr>
              <a:t>ЗМІ;</a:t>
            </a:r>
          </a:p>
          <a:p>
            <a:endParaRPr lang="ru-RU" sz="2000" b="1" dirty="0">
              <a:effectLst/>
              <a:latin typeface="+mj-lt"/>
            </a:endParaRPr>
          </a:p>
          <a:p>
            <a:pPr>
              <a:buFontTx/>
              <a:buChar char="-"/>
            </a:pPr>
            <a:r>
              <a:rPr lang="ru-RU" sz="2000" b="1" dirty="0">
                <a:latin typeface="+mj-lt"/>
              </a:rPr>
              <a:t> </a:t>
            </a:r>
            <a:r>
              <a:rPr lang="uk-UA" sz="2000" b="1" dirty="0">
                <a:solidFill>
                  <a:schemeClr val="tx1"/>
                </a:solidFill>
              </a:rPr>
              <a:t>Роз’яснювальна робота </a:t>
            </a:r>
            <a:r>
              <a:rPr lang="uk-UA" sz="2000" b="1" dirty="0">
                <a:latin typeface="+mj-lt"/>
              </a:rPr>
              <a:t>сере</a:t>
            </a:r>
            <a:r>
              <a:rPr lang="ru-RU" sz="2000" b="1" dirty="0">
                <a:latin typeface="+mj-lt"/>
              </a:rPr>
              <a:t>д </a:t>
            </a:r>
            <a:r>
              <a:rPr lang="ru-RU" sz="2000" b="1" dirty="0" err="1">
                <a:latin typeface="+mj-lt"/>
              </a:rPr>
              <a:t>релігійних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організацій</a:t>
            </a:r>
            <a:r>
              <a:rPr lang="ru-RU" sz="2000" b="1" dirty="0">
                <a:latin typeface="+mj-lt"/>
              </a:rPr>
              <a:t>;</a:t>
            </a:r>
          </a:p>
          <a:p>
            <a:endParaRPr lang="ru-RU" sz="2000" b="1" dirty="0">
              <a:latin typeface="+mj-lt"/>
            </a:endParaRPr>
          </a:p>
          <a:p>
            <a:pPr>
              <a:buFontTx/>
              <a:buChar char="-"/>
            </a:pPr>
            <a:r>
              <a:rPr lang="uk-UA" sz="2000" b="1" dirty="0">
                <a:latin typeface="+mj-lt"/>
              </a:rPr>
              <a:t>Офіційні джерела інформації (сайти, лідери думок, публічні люди), медіа-джерела;</a:t>
            </a:r>
          </a:p>
          <a:p>
            <a:endParaRPr lang="uk-UA" sz="2000" b="1" dirty="0">
              <a:latin typeface="+mj-lt"/>
            </a:endParaRPr>
          </a:p>
          <a:p>
            <a:pPr>
              <a:buFontTx/>
              <a:buChar char="-"/>
            </a:pPr>
            <a:r>
              <a:rPr lang="uk-UA" sz="2000" b="1" dirty="0">
                <a:latin typeface="+mj-lt"/>
              </a:rPr>
              <a:t>Ком</a:t>
            </a:r>
            <a:r>
              <a:rPr lang="uk-UA" sz="2000" b="1" dirty="0">
                <a:effectLst/>
                <a:latin typeface="+mj-lt"/>
              </a:rPr>
              <a:t>унікаційна робота, листівки, пам</a:t>
            </a:r>
            <a:r>
              <a:rPr lang="uk-UA" sz="2000" b="1" dirty="0">
                <a:latin typeface="+mj-lt"/>
              </a:rPr>
              <a:t>’</a:t>
            </a:r>
            <a:r>
              <a:rPr lang="uk-UA" sz="2000" b="1" dirty="0">
                <a:effectLst/>
                <a:latin typeface="+mj-lt"/>
              </a:rPr>
              <a:t>ятки, </a:t>
            </a:r>
            <a:r>
              <a:rPr lang="uk-UA" sz="2000" b="1" dirty="0" err="1">
                <a:effectLst/>
                <a:latin typeface="+mj-lt"/>
              </a:rPr>
              <a:t>лефлети</a:t>
            </a:r>
            <a:r>
              <a:rPr lang="uk-UA" sz="2000" b="1" dirty="0">
                <a:effectLst/>
                <a:latin typeface="+mj-lt"/>
              </a:rPr>
              <a:t>, плакати</a:t>
            </a:r>
            <a:r>
              <a:rPr lang="uk-UA" sz="2000" b="1" dirty="0">
                <a:latin typeface="+mj-lt"/>
              </a:rPr>
              <a:t>;</a:t>
            </a:r>
          </a:p>
          <a:p>
            <a:endParaRPr lang="uk-UA" sz="2000" b="1" dirty="0">
              <a:latin typeface="+mj-lt"/>
            </a:endParaRPr>
          </a:p>
          <a:p>
            <a:pPr>
              <a:buFontTx/>
              <a:buChar char="-"/>
            </a:pPr>
            <a:r>
              <a:rPr lang="uk-UA" sz="2000" b="1" dirty="0">
                <a:effectLst/>
                <a:latin typeface="+mj-lt"/>
              </a:rPr>
              <a:t>Бесіди, живе спілкування;</a:t>
            </a:r>
            <a:endParaRPr lang="uk-UA" sz="4400" b="1" dirty="0">
              <a:latin typeface="+mj-lt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2689776" y="259878"/>
            <a:ext cx="63049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tx1"/>
                </a:solidFill>
              </a:rPr>
              <a:t>Роз’яснювальна робота і комунікація</a:t>
            </a:r>
            <a:endParaRPr sz="2300" b="1" dirty="0">
              <a:solidFill>
                <a:schemeClr val="tx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C66515C-F6B8-A491-B239-5131AA771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7873" y="-112714"/>
            <a:ext cx="2733869" cy="1281586"/>
          </a:xfrm>
          <a:prstGeom prst="rect">
            <a:avLst/>
          </a:prstGeom>
        </p:spPr>
      </p:pic>
      <p:pic>
        <p:nvPicPr>
          <p:cNvPr id="6" name="Picture 5" descr="C:\Users\Админ\Desktop\Вакцинація\ЗМІ\296090528_590099879352689_1674209693226832008_n.jpg">
            <a:extLst>
              <a:ext uri="{FF2B5EF4-FFF2-40B4-BE49-F238E27FC236}">
                <a16:creationId xmlns:a16="http://schemas.microsoft.com/office/drawing/2014/main" xmlns="" id="{9AE5477A-1A5D-4DC6-954E-56FD39974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34" y="1745598"/>
            <a:ext cx="6176266" cy="419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676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/>
          <p:nvPr/>
        </p:nvSpPr>
        <p:spPr>
          <a:xfrm>
            <a:off x="874711" y="3938924"/>
            <a:ext cx="103347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800" b="1" dirty="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Передбачити загрози.  </a:t>
            </a:r>
            <a:endParaRPr sz="3800" b="1" dirty="0">
              <a:solidFill>
                <a:schemeClr val="lt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800" b="1" dirty="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Захистити здоров'я.  Зберегти майбутнє.</a:t>
            </a:r>
            <a:endParaRPr sz="3800" b="1" dirty="0">
              <a:solidFill>
                <a:schemeClr val="lt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2718351" y="68153"/>
            <a:ext cx="630493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dirty="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Дякую за увагу!</a:t>
            </a:r>
            <a:endParaRPr sz="4800" b="1" dirty="0">
              <a:solidFill>
                <a:schemeClr val="lt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C66515C-F6B8-A491-B239-5131AA771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127" y="5316536"/>
            <a:ext cx="2733869" cy="12815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9010E21-4ED5-490B-897A-6A09DADBB7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01" t="4083" r="9491"/>
          <a:stretch/>
        </p:blipFill>
        <p:spPr>
          <a:xfrm>
            <a:off x="4675128" y="947322"/>
            <a:ext cx="2411472" cy="29916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522515" y="1549769"/>
            <a:ext cx="4997224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Епідеміологічна ситуація з кору в області та Україні</a:t>
            </a:r>
            <a:endParaRPr sz="4800" b="1" dirty="0">
              <a:solidFill>
                <a:schemeClr val="dk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5887616" y="1075462"/>
            <a:ext cx="5778013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У Кіровоградській області за 2022 рік випадків кору не зареєстровано, а в Україні – 11 випадків.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За перше півріччя 2023 рр. випадків кору не зареєстровано, в Україні реєструються поодинокі випадки.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Попередній спалах кору в Україні був у 2017-2020 рр. Перехворіло понад 1 млн 150 тис громадян, 41 людина померла.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Війна, значна міграція населення, стресові ситуації можуть бути сприятливими умовам для поширення кору.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EE9F64-B5BD-2D48-D5F4-47121D2BF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" y="268183"/>
            <a:ext cx="2733869" cy="12815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/>
        </p:nvSpPr>
        <p:spPr>
          <a:xfrm>
            <a:off x="569167" y="1587585"/>
            <a:ext cx="532778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Клінічні симптоми захворювання</a:t>
            </a:r>
            <a:endParaRPr sz="2800" b="1" dirty="0">
              <a:solidFill>
                <a:schemeClr val="dk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569167" y="2597275"/>
            <a:ext cx="4742996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Кір – це дуже заразне вірусне захворювання. Його збудник швидко передається  від хворої до здорово людини повітряно-крапельним шляхом.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9 з 10 нещеплених людей, які контактують з хворим, захворіють.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Інкубаційний період – 6-21 день.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Симптоми: висока температура, нежить, головний біль і запалення слизової оболонки очей, червоний висип розповсюджується на все тіло.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DE84829-69A1-D39E-0D97-0EEB82B76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67" y="305998"/>
            <a:ext cx="2733869" cy="12815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F54D2E-1EA2-B7C8-D3A2-FDF676A93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971" y="0"/>
            <a:ext cx="6379029" cy="68671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776742" y="1892395"/>
            <a:ext cx="474299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Про запобігання кору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та планову імунізацію</a:t>
            </a:r>
            <a:endParaRPr sz="2400" b="1" dirty="0">
              <a:solidFill>
                <a:schemeClr val="dk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569167" y="3028162"/>
            <a:ext cx="4742996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uk-UA" sz="1800" b="1" i="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Єдиним шляхом запобігання кору є щеплення.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uk-UA" sz="1800" b="1" dirty="0">
                <a:latin typeface="IBM Plex Sans"/>
                <a:ea typeface="IBM Plex Sans"/>
                <a:cs typeface="IBM Plex Sans"/>
                <a:sym typeface="IBM Plex Sans"/>
              </a:rPr>
              <a:t>Планова імунізація проводиться усім дітям в 1 рік та друга доза вакцини – в 6 років згідно Календаря профілактичних щеплень.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uk-UA" sz="1800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Вакцину проти кору розроблено в 1963 році.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uk-UA" sz="1800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У 1971 році було розроблено та впроваджено комбіновану вакцину проти кору, епідемічного паротиту та краснухи (КПК).</a:t>
            </a:r>
            <a:endParaRPr sz="1800" b="1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 t="23555"/>
          <a:stretch/>
        </p:blipFill>
        <p:spPr>
          <a:xfrm>
            <a:off x="6085114" y="-1766"/>
            <a:ext cx="6106886" cy="685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53919FD-B572-A26F-7552-8115D3AC4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67" y="305998"/>
            <a:ext cx="2733869" cy="12815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 txBox="1"/>
          <p:nvPr/>
        </p:nvSpPr>
        <p:spPr>
          <a:xfrm>
            <a:off x="846720" y="1420695"/>
            <a:ext cx="10993827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Відповідно Наказу МОЗ України від 16.09.2011  №595 «Про удосконалення проведення профілактичних щеплень в Україні» (зі змінами внесеними наказом МОЗ України від 11.10.2019 №2070 «Про внесення змін до Календаря профілактичних щеплень в Україні»).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                                          </a:t>
            </a:r>
            <a:r>
              <a:rPr lang="uk-UA" sz="2000" b="1" u="sng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Обов’язкова імунізація проти 10 інфекцій: </a:t>
            </a:r>
            <a:r>
              <a:rPr lang="uk-UA" sz="20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         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                                                                                                        туберкульоз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					                             дифтерія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					                             кашлюк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                                                                                                        правець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		                                                                           поліомієліт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					                             кір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					                             краснуха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					                             епідемічний паротит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					                             вірусний гепатит В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					                             </a:t>
            </a:r>
            <a:r>
              <a:rPr lang="uk-UA" sz="2000" b="1" dirty="0" err="1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гемофільна</a:t>
            </a:r>
            <a:r>
              <a:rPr lang="uk-UA" sz="20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інфекція типу В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	 </a:t>
            </a:r>
            <a:endParaRPr sz="2000" b="1" dirty="0">
              <a:solidFill>
                <a:schemeClr val="dk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E1F4FAE-5005-3910-0767-DE74CFF80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67" y="305998"/>
            <a:ext cx="2733869" cy="12815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8C6697-0990-7667-7F0B-C45A8DDCB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1" y="3172408"/>
            <a:ext cx="6172866" cy="2780737"/>
          </a:xfrm>
          <a:prstGeom prst="rect">
            <a:avLst/>
          </a:prstGeom>
        </p:spPr>
      </p:pic>
      <p:sp>
        <p:nvSpPr>
          <p:cNvPr id="4" name="Google Shape;107;p4">
            <a:extLst>
              <a:ext uri="{FF2B5EF4-FFF2-40B4-BE49-F238E27FC236}">
                <a16:creationId xmlns:a16="http://schemas.microsoft.com/office/drawing/2014/main" xmlns="" id="{35205D36-D122-06C3-9C2B-664664B3E6B7}"/>
              </a:ext>
            </a:extLst>
          </p:cNvPr>
          <p:cNvSpPr txBox="1"/>
          <p:nvPr/>
        </p:nvSpPr>
        <p:spPr>
          <a:xfrm>
            <a:off x="4010164" y="489377"/>
            <a:ext cx="474299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Календар профілактичних щеплень в Україні</a:t>
            </a:r>
            <a:endParaRPr sz="2400" b="1" dirty="0">
              <a:solidFill>
                <a:schemeClr val="dk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/>
        </p:nvSpPr>
        <p:spPr>
          <a:xfrm>
            <a:off x="629574" y="3556022"/>
            <a:ext cx="30768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31 пункт профілактичних щеплень для рутинної імунізації – в усіх ЦПМСД.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22 пунктів (ФОП)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-UA" sz="1400" b="1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4377908" y="4945159"/>
            <a:ext cx="30768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На медичному обслуговуванні від 0 до 18  років знаходиться 163 026 дітей (від 0 до 5 рр. – 35 661), дорослого населення 661 013 осіб</a:t>
            </a:r>
          </a:p>
        </p:txBody>
      </p:sp>
      <p:sp>
        <p:nvSpPr>
          <p:cNvPr id="124" name="Google Shape;124;p6"/>
          <p:cNvSpPr txBox="1"/>
          <p:nvPr/>
        </p:nvSpPr>
        <p:spPr>
          <a:xfrm>
            <a:off x="8897647" y="3617597"/>
            <a:ext cx="30768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Мобільний пункт щеплення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latin typeface="IBM Plex Sans"/>
                <a:ea typeface="IBM Plex Sans"/>
                <a:cs typeface="IBM Plex Sans"/>
                <a:sym typeface="IBM Plex Sans"/>
              </a:rPr>
              <a:t>                   </a:t>
            </a:r>
            <a:r>
              <a:rPr lang="uk-UA" sz="1400" b="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  (автобус)</a:t>
            </a:r>
          </a:p>
        </p:txBody>
      </p:sp>
      <p:pic>
        <p:nvPicPr>
          <p:cNvPr id="125" name="Google Shape;12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3159" y="2211153"/>
            <a:ext cx="945693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5994" y="2079934"/>
            <a:ext cx="880473" cy="98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6B96675-36C8-1329-FF98-EA369B18B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67" y="305998"/>
            <a:ext cx="2733869" cy="12815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6A6F8D-6652-177F-4415-50BF083AC8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400" y="4418900"/>
            <a:ext cx="4423428" cy="2222031"/>
          </a:xfrm>
          <a:prstGeom prst="rect">
            <a:avLst/>
          </a:prstGeom>
        </p:spPr>
      </p:pic>
      <p:sp>
        <p:nvSpPr>
          <p:cNvPr id="5" name="Google Shape;99;p3">
            <a:extLst>
              <a:ext uri="{FF2B5EF4-FFF2-40B4-BE49-F238E27FC236}">
                <a16:creationId xmlns:a16="http://schemas.microsoft.com/office/drawing/2014/main" xmlns="" id="{D2E7C859-6D1F-F327-AAC8-9A3EC405B46F}"/>
              </a:ext>
            </a:extLst>
          </p:cNvPr>
          <p:cNvSpPr txBox="1"/>
          <p:nvPr/>
        </p:nvSpPr>
        <p:spPr>
          <a:xfrm>
            <a:off x="2167974" y="72380"/>
            <a:ext cx="904136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У </a:t>
            </a:r>
            <a:r>
              <a:rPr lang="ru-RU" sz="2800" b="1" dirty="0" err="1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Кіровоградській</a:t>
            </a:r>
            <a:r>
              <a:rPr lang="ru-RU" sz="28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</a:t>
            </a:r>
            <a:r>
              <a:rPr lang="ru-RU" sz="2800" b="1" dirty="0" err="1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області</a:t>
            </a:r>
            <a:r>
              <a:rPr lang="ru-RU" sz="28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</a:t>
            </a:r>
            <a:r>
              <a:rPr lang="ru-RU" sz="2800" b="1" dirty="0" err="1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постійно</a:t>
            </a:r>
            <a:r>
              <a:rPr lang="ru-RU" sz="28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</a:t>
            </a:r>
            <a:r>
              <a:rPr lang="ru-RU" sz="2800" b="1" dirty="0" err="1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функціонують</a:t>
            </a:r>
            <a:r>
              <a:rPr lang="ru-RU" sz="28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: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F5A43E5F-CB9E-6934-32B1-73E2FF52E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092" y="501081"/>
            <a:ext cx="5843496" cy="283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Google Shape;12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40744" y="3617597"/>
            <a:ext cx="951127" cy="86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DBCA895-E24B-CF9E-4B09-EF64DD0573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332" y="4655003"/>
            <a:ext cx="4073698" cy="19859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0C3AF-FFF7-8A80-B981-DB15ECB4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7B1D828C-2F49-3F6D-6152-9E7F272D5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Google Shape;115;p5">
            <a:extLst>
              <a:ext uri="{FF2B5EF4-FFF2-40B4-BE49-F238E27FC236}">
                <a16:creationId xmlns:a16="http://schemas.microsoft.com/office/drawing/2014/main" xmlns="" id="{E4A1ACF0-8EDC-13C2-F41D-5C99EC61C2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974421-E66A-D1FA-169A-7416ED799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02" y="108828"/>
            <a:ext cx="2733869" cy="1281586"/>
          </a:xfrm>
          <a:prstGeom prst="rect">
            <a:avLst/>
          </a:prstGeom>
        </p:spPr>
      </p:pic>
      <p:pic>
        <p:nvPicPr>
          <p:cNvPr id="6" name="Місце для вмісту 6">
            <a:extLst>
              <a:ext uri="{FF2B5EF4-FFF2-40B4-BE49-F238E27FC236}">
                <a16:creationId xmlns:a16="http://schemas.microsoft.com/office/drawing/2014/main" xmlns="" id="{696D6216-D65C-15B7-9BA4-37B235E7F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58" y="2067350"/>
            <a:ext cx="896028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9;p3">
            <a:extLst>
              <a:ext uri="{FF2B5EF4-FFF2-40B4-BE49-F238E27FC236}">
                <a16:creationId xmlns:a16="http://schemas.microsoft.com/office/drawing/2014/main" xmlns="" id="{8A6CEFC9-991E-C5A8-ED8F-9B6A0AB7FE0B}"/>
              </a:ext>
            </a:extLst>
          </p:cNvPr>
          <p:cNvSpPr txBox="1"/>
          <p:nvPr/>
        </p:nvSpPr>
        <p:spPr>
          <a:xfrm>
            <a:off x="2771969" y="420938"/>
            <a:ext cx="904136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Імунопрофілактика</a:t>
            </a:r>
            <a:r>
              <a:rPr lang="ru-RU" sz="24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рутинних</a:t>
            </a:r>
            <a:r>
              <a:rPr lang="ru-RU" sz="24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інфекцій</a:t>
            </a:r>
            <a:r>
              <a:rPr lang="ru-RU" sz="24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проводиться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тільки</a:t>
            </a:r>
            <a:r>
              <a:rPr lang="ru-RU" sz="24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в </a:t>
            </a:r>
            <a:r>
              <a:rPr lang="ru-RU" sz="2400" b="1" dirty="0" err="1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спеціально</a:t>
            </a:r>
            <a:r>
              <a:rPr lang="ru-RU" sz="24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обладнаних</a:t>
            </a:r>
            <a:r>
              <a:rPr lang="ru-RU" sz="24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пунктах </a:t>
            </a:r>
            <a:r>
              <a:rPr lang="ru-RU" sz="2400" b="1" dirty="0" err="1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щеплень</a:t>
            </a:r>
            <a:r>
              <a:rPr lang="ru-RU" sz="24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закладів</a:t>
            </a:r>
            <a:r>
              <a:rPr lang="ru-RU" sz="24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охорони</a:t>
            </a:r>
            <a:r>
              <a:rPr lang="ru-RU" sz="24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здоров’я</a:t>
            </a:r>
            <a:r>
              <a:rPr lang="ru-RU" sz="24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за </a:t>
            </a:r>
            <a:r>
              <a:rPr lang="ru-RU" sz="2400" b="1" dirty="0" err="1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інформованою</a:t>
            </a:r>
            <a:r>
              <a:rPr lang="ru-RU" sz="24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згодою</a:t>
            </a:r>
            <a:r>
              <a:rPr lang="ru-RU" sz="24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батьків</a:t>
            </a:r>
            <a:r>
              <a:rPr lang="ru-RU" sz="24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і </a:t>
            </a:r>
            <a:r>
              <a:rPr lang="ru-RU" sz="2400" b="1" dirty="0" err="1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письмовим</a:t>
            </a:r>
            <a:r>
              <a:rPr lang="ru-RU" sz="24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дозволом</a:t>
            </a:r>
            <a:r>
              <a:rPr lang="ru-RU" sz="24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лікаря</a:t>
            </a:r>
            <a:r>
              <a:rPr lang="ru-RU" sz="24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.</a:t>
            </a:r>
            <a:br>
              <a:rPr lang="ru-RU" sz="2400" b="1" dirty="0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</a:br>
            <a:endParaRPr lang="ru-RU" sz="2400" b="1" dirty="0">
              <a:solidFill>
                <a:schemeClr val="dk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19978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AF1DA8-7A26-3284-20A6-52302882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E0422238-8E43-71FD-B9F6-F06AF1AAB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Google Shape;115;p5">
            <a:extLst>
              <a:ext uri="{FF2B5EF4-FFF2-40B4-BE49-F238E27FC236}">
                <a16:creationId xmlns:a16="http://schemas.microsoft.com/office/drawing/2014/main" xmlns="" id="{BFFEE2F4-5026-7DC5-DB0F-02AE09AC688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A604442-9975-1AEF-5E8D-F549002BA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02" y="108828"/>
            <a:ext cx="2733869" cy="1281586"/>
          </a:xfrm>
          <a:prstGeom prst="rect">
            <a:avLst/>
          </a:prstGeom>
        </p:spPr>
      </p:pic>
      <p:sp>
        <p:nvSpPr>
          <p:cNvPr id="6" name="Google Shape;117;p5">
            <a:extLst>
              <a:ext uri="{FF2B5EF4-FFF2-40B4-BE49-F238E27FC236}">
                <a16:creationId xmlns:a16="http://schemas.microsoft.com/office/drawing/2014/main" xmlns="" id="{9B47665A-CECC-6229-E85C-20FAB991B81A}"/>
              </a:ext>
            </a:extLst>
          </p:cNvPr>
          <p:cNvSpPr txBox="1"/>
          <p:nvPr/>
        </p:nvSpPr>
        <p:spPr>
          <a:xfrm>
            <a:off x="1198173" y="438511"/>
            <a:ext cx="10993827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1200" b="1" dirty="0">
                <a:solidFill>
                  <a:schemeClr val="tx1"/>
                </a:solidFill>
              </a:rPr>
              <a:t/>
            </a:r>
            <a:br>
              <a:rPr lang="uk-UA" sz="1200" b="1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/>
            </a:r>
            <a:br>
              <a:rPr lang="ru-RU" sz="1200" b="1" dirty="0">
                <a:solidFill>
                  <a:schemeClr val="tx1"/>
                </a:solidFill>
              </a:rPr>
            </a:b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 плану профілактичних щеплень за 2020р </a:t>
            </a:r>
          </a:p>
          <a:p>
            <a:pPr algn="ctr"/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Кіровоградській області та в Україні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tx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graphicFrame>
        <p:nvGraphicFramePr>
          <p:cNvPr id="7" name="Диаграмма 4">
            <a:extLst>
              <a:ext uri="{FF2B5EF4-FFF2-40B4-BE49-F238E27FC236}">
                <a16:creationId xmlns:a16="http://schemas.microsoft.com/office/drawing/2014/main" xmlns="" id="{351BB409-E9A0-0B49-2FF2-E11303E11D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96433"/>
              </p:ext>
            </p:extLst>
          </p:nvPr>
        </p:nvGraphicFramePr>
        <p:xfrm>
          <a:off x="0" y="1946577"/>
          <a:ext cx="9950147" cy="469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755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AF1DA8-7A26-3284-20A6-52302882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E0422238-8E43-71FD-B9F6-F06AF1AAB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Google Shape;115;p5">
            <a:extLst>
              <a:ext uri="{FF2B5EF4-FFF2-40B4-BE49-F238E27FC236}">
                <a16:creationId xmlns:a16="http://schemas.microsoft.com/office/drawing/2014/main" xmlns="" id="{BFFEE2F4-5026-7DC5-DB0F-02AE09AC688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A604442-9975-1AEF-5E8D-F549002BA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02" y="108828"/>
            <a:ext cx="2733869" cy="1281586"/>
          </a:xfrm>
          <a:prstGeom prst="rect">
            <a:avLst/>
          </a:prstGeom>
        </p:spPr>
      </p:pic>
      <p:sp>
        <p:nvSpPr>
          <p:cNvPr id="6" name="Google Shape;117;p5">
            <a:extLst>
              <a:ext uri="{FF2B5EF4-FFF2-40B4-BE49-F238E27FC236}">
                <a16:creationId xmlns:a16="http://schemas.microsoft.com/office/drawing/2014/main" xmlns="" id="{9B47665A-CECC-6229-E85C-20FAB991B81A}"/>
              </a:ext>
            </a:extLst>
          </p:cNvPr>
          <p:cNvSpPr txBox="1"/>
          <p:nvPr/>
        </p:nvSpPr>
        <p:spPr>
          <a:xfrm>
            <a:off x="1198173" y="438511"/>
            <a:ext cx="10993827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1200" b="1" dirty="0">
                <a:solidFill>
                  <a:schemeClr val="tx1"/>
                </a:solidFill>
              </a:rPr>
              <a:t/>
            </a:r>
            <a:br>
              <a:rPr lang="uk-UA" sz="1200" b="1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/>
            </a:r>
            <a:br>
              <a:rPr lang="ru-RU" sz="1200" b="1" dirty="0">
                <a:solidFill>
                  <a:schemeClr val="tx1"/>
                </a:solidFill>
              </a:rPr>
            </a:b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 плану профілактичних щеплень за 2021р </a:t>
            </a:r>
          </a:p>
          <a:p>
            <a:pPr algn="ctr"/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Кіровоградській області та в Україні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tx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graphicFrame>
        <p:nvGraphicFramePr>
          <p:cNvPr id="7" name="Диаграмма 4">
            <a:extLst>
              <a:ext uri="{FF2B5EF4-FFF2-40B4-BE49-F238E27FC236}">
                <a16:creationId xmlns:a16="http://schemas.microsoft.com/office/drawing/2014/main" xmlns="" id="{351BB409-E9A0-0B49-2FF2-E11303E11D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040237"/>
              </p:ext>
            </p:extLst>
          </p:nvPr>
        </p:nvGraphicFramePr>
        <p:xfrm>
          <a:off x="0" y="1946577"/>
          <a:ext cx="9950147" cy="469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45350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730</Words>
  <Application>Microsoft Office PowerPoint</Application>
  <PresentationFormat>Произвольный</PresentationFormat>
  <Paragraphs>126</Paragraphs>
  <Slides>18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Times New Roman</vt:lpstr>
      <vt:lpstr>IBM Plex Sans</vt:lpstr>
      <vt:lpstr>IBM Plex Sans SemiBold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Microsoft Office User</dc:creator>
  <cp:lastModifiedBy>AndrewWorkPC</cp:lastModifiedBy>
  <cp:revision>71</cp:revision>
  <cp:lastPrinted>2023-08-23T06:19:11Z</cp:lastPrinted>
  <dcterms:created xsi:type="dcterms:W3CDTF">2023-04-19T07:49:10Z</dcterms:created>
  <dcterms:modified xsi:type="dcterms:W3CDTF">2023-10-10T12:59:36Z</dcterms:modified>
</cp:coreProperties>
</file>